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83" r:id="rId3"/>
    <p:sldId id="285" r:id="rId4"/>
    <p:sldId id="289" r:id="rId5"/>
    <p:sldId id="292" r:id="rId6"/>
    <p:sldId id="290" r:id="rId7"/>
    <p:sldId id="293" r:id="rId8"/>
    <p:sldId id="291" r:id="rId9"/>
    <p:sldId id="294" r:id="rId10"/>
    <p:sldId id="295" r:id="rId11"/>
    <p:sldId id="28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3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2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8107F-A400-4FD2-9AFC-04204D95BA2C}" type="datetimeFigureOut">
              <a:rPr lang="en-US" smtClean="0"/>
              <a:t>11/15/20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4D5CD-1058-4C3E-9A58-A52A08658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94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752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91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70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12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38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38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63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42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39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4D5CD-1058-4C3E-9A58-A52A0865803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80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2F0A3-0FAC-450E-9631-530B778680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E69983-ABCA-45EA-ACD1-90B8F6A050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433B7-4179-45B6-A0FD-07DD7637A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3 - Introduction to R Programming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B72CF-6172-450B-A2C5-4F475C56F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91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CCA7B-BDC7-4EFD-A1F9-6F6E857C4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02024F-F2C2-42B6-8781-43B147B40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179B1-8A49-4C39-A662-D158822F18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40894-52A6-46C6-B4B0-505B2F0BE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3 - Introduction to R Programming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E64BB-70B0-4A45-B746-A8B9415B8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3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91B0A4-1AD3-4DC3-B3CC-319F72A633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A6FBF9-202B-4D21-8331-84C057916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1E0AC-3D57-4F24-ABBD-8C7CD52B51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5BA42-313F-4EF5-BB58-6BC154430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3 - Introduction to R Programming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B1FD2-6191-41D0-B12E-93425C42B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9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45445-2C6E-4D0B-8300-666A0C49F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0"/>
            <a:ext cx="868819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63573-2762-43C4-B1EF-149249A61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334111"/>
            <a:ext cx="9852545" cy="44250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649EF-AC47-4D9F-8092-CCFC981E8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3 - Introduction to R Programming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7F0A2-9C74-4ADC-8012-54506F66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7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BB215-B9BD-4DB6-8A99-2BBB3BDCE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B4A6CC-E9C7-4A83-894F-37597C603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87621-3CB2-4C08-9E2D-00FADC39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3 - Introduction to R Programming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46767-FAF8-4630-AC7D-E5C868CF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1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8496-444F-400D-9076-D5F99C0A6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90A7-C1DB-418D-A1C0-3B7092AFD1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C70157-3E71-46F2-B9F9-DE0C3C381C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558EC2-F7C3-4191-94B7-676AFEAA5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3 - Introduction to R Programming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F08E10-E636-45E2-99D1-F2E8947DC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6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DEFE0-BC2B-47AA-84E5-75E2FF7C5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052CA1-0B2A-459E-B62F-754996BE6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F57876-B764-4574-BE76-3C4C6AEEC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1E990E-5BDD-469E-842A-B3EE65219D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BBA13A-586F-4744-AA02-D2CB7817A6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0591FA-73CB-471A-9B70-4B502F658E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81B140-E3CA-4088-BDE5-303DF1873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3 - Introduction to R Programming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F30727-2B75-4A47-BF8A-7B634B83B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98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A7D50-0B5B-42F6-B62D-369AA3FD9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7F5FC9-568B-47F3-BB96-2BCBECD00E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608CC1-F0C9-4432-9BBE-74E77D57B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3 - Introduction to R Programming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26A7B6-1F0B-408B-9561-7352AF752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5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D2400E-AC2E-4182-B8A4-D03A5C1399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C466EB-8023-4FFD-9402-CECB5D76E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3 - Introduction to R Programming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6185B0-C652-489E-A6AC-63C629EC1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9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4F44B-2EB0-4DB2-99C2-AB3F7FABF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46240-8047-482C-8286-FE39E8E20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097DC2-2611-4121-AC5C-DEE5601AA8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97A136-61BE-4CE4-986C-4D5C9E32AF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4AD617-093F-4C24-98C0-944433C6E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3 - Introduction to R Programming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09D35C-E4A6-4CF0-BC4B-7AEA0B0F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61BA8-81E7-4215-843C-33D9676A6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DC364-1B3B-4C5E-93BD-5C42E806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A3B6D3-4DAD-42ED-A477-8C70131EE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91C79F-4C64-4A34-B922-E1E8F728AF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1E14E-61DC-4C86-8950-DCCD3C3B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3 - Introduction to R Programming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A19DC8-A7DE-45E5-8C3C-880B45FBD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57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51C926-269C-490C-94DC-961D3F505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889" y="0"/>
            <a:ext cx="100709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03D83-9216-4184-82C0-9E28E0DC5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2890" y="1464286"/>
            <a:ext cx="10070910" cy="41657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128D7-B847-468F-A775-783B5F3D32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Lecture 3 - Introduction to R Programming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156ED-BD54-4C46-8D19-3757586F7C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F2EF2-CB2B-4084-BC01-DB6798D023B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68E2D28A-013A-DC43-94C4-3730916975A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4764"/>
            <a:ext cx="1967908" cy="115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925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9C45C-F912-4A9D-964A-87BA0B5D09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BUSQOM 1080:</a:t>
            </a:r>
            <a:b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Data Analysis for Business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8DD83C-00E4-455C-8488-E177E83D57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Fall 2020</a:t>
            </a:r>
          </a:p>
          <a:p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Lecture 3 (8/27)</a:t>
            </a:r>
          </a:p>
          <a:p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Professor: Michael Hamilton</a:t>
            </a:r>
          </a:p>
        </p:txBody>
      </p:sp>
    </p:spTree>
    <p:extLst>
      <p:ext uri="{BB962C8B-B14F-4D97-AF65-F5344CB8AC3E}">
        <p14:creationId xmlns:p14="http://schemas.microsoft.com/office/powerpoint/2010/main" val="2836372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Topic: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2" y="1142458"/>
            <a:ext cx="10515600" cy="971371"/>
          </a:xfrm>
        </p:spPr>
        <p:txBody>
          <a:bodyPr>
            <a:normAutofit/>
          </a:bodyPr>
          <a:lstStyle/>
          <a:p>
            <a:r>
              <a:rPr lang="en-US" dirty="0"/>
              <a:t>Let’s write a function that takes in a temperature (numeric) in F and converts the temperature to C.</a:t>
            </a:r>
            <a:endParaRPr lang="en-US" u="sng" dirty="0"/>
          </a:p>
          <a:p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3 - Introduction to R Programming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20110C-898C-4CEB-885C-FAF27A428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10</a:t>
            </a:fld>
            <a:endParaRPr lang="en-US"/>
          </a:p>
        </p:txBody>
      </p:sp>
      <p:pic>
        <p:nvPicPr>
          <p:cNvPr id="12" name="Picture 11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BC2ECFAD-1281-9042-98F0-6D3BD0A018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914" y="2079963"/>
            <a:ext cx="6589297" cy="427638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2845C35-BF1A-1A47-8E32-4F16CFD8D879}"/>
              </a:ext>
            </a:extLst>
          </p:cNvPr>
          <p:cNvSpPr txBox="1"/>
          <p:nvPr/>
        </p:nvSpPr>
        <p:spPr>
          <a:xfrm>
            <a:off x="154379" y="2113829"/>
            <a:ext cx="24805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function is take’s an input (of any type!) called temp. temp is the only defined variable for the code inside the function!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B2234B-4EFD-C744-9ECA-BC6DAFFCAFFC}"/>
              </a:ext>
            </a:extLst>
          </p:cNvPr>
          <p:cNvSpPr txBox="1"/>
          <p:nvPr/>
        </p:nvSpPr>
        <p:spPr>
          <a:xfrm>
            <a:off x="5292201" y="2079963"/>
            <a:ext cx="3198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line performs a computation using the input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C682D4-D920-7144-9948-3F0FD45560BB}"/>
              </a:ext>
            </a:extLst>
          </p:cNvPr>
          <p:cNvSpPr txBox="1"/>
          <p:nvPr/>
        </p:nvSpPr>
        <p:spPr>
          <a:xfrm>
            <a:off x="9224211" y="2690336"/>
            <a:ext cx="26572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return</a:t>
            </a:r>
            <a:r>
              <a:rPr lang="en-US" dirty="0"/>
              <a:t>() is a special function keyword, it sends it’s argument back to where the function was called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1FE6981-60C5-4D43-AC8F-CA752A97C07C}"/>
              </a:ext>
            </a:extLst>
          </p:cNvPr>
          <p:cNvCxnSpPr>
            <a:stCxn id="15" idx="1"/>
          </p:cNvCxnSpPr>
          <p:nvPr/>
        </p:nvCxnSpPr>
        <p:spPr>
          <a:xfrm flipH="1" flipV="1">
            <a:off x="4558847" y="2726294"/>
            <a:ext cx="4665364" cy="702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0E96250-BBBB-3443-8083-2B54180FEB22}"/>
              </a:ext>
            </a:extLst>
          </p:cNvPr>
          <p:cNvSpPr txBox="1"/>
          <p:nvPr/>
        </p:nvSpPr>
        <p:spPr>
          <a:xfrm>
            <a:off x="5623642" y="4218156"/>
            <a:ext cx="558234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Order of </a:t>
            </a:r>
            <a:r>
              <a:rPr lang="en-US"/>
              <a:t>execution goes like:</a:t>
            </a:r>
            <a:endParaRPr lang="en-US" dirty="0"/>
          </a:p>
          <a:p>
            <a:r>
              <a:rPr lang="en-US" dirty="0"/>
              <a:t> &gt; </a:t>
            </a:r>
            <a:r>
              <a:rPr lang="en-US" dirty="0" err="1"/>
              <a:t>F_to_C</a:t>
            </a:r>
            <a:r>
              <a:rPr lang="en-US" dirty="0"/>
              <a:t>(32)</a:t>
            </a:r>
          </a:p>
          <a:p>
            <a:r>
              <a:rPr lang="en-US" dirty="0"/>
              <a:t>1. 32 gets sent to the function </a:t>
            </a:r>
            <a:r>
              <a:rPr lang="en-US" dirty="0" err="1"/>
              <a:t>F_to_C</a:t>
            </a:r>
            <a:endParaRPr lang="en-US" dirty="0"/>
          </a:p>
          <a:p>
            <a:r>
              <a:rPr lang="en-US" dirty="0"/>
              <a:t>2. temp = 32</a:t>
            </a:r>
          </a:p>
          <a:p>
            <a:r>
              <a:rPr lang="en-US" dirty="0"/>
              <a:t>3. </a:t>
            </a:r>
            <a:r>
              <a:rPr lang="en-US" dirty="0" err="1"/>
              <a:t>new_temp</a:t>
            </a:r>
            <a:r>
              <a:rPr lang="en-US" dirty="0"/>
              <a:t> = (temp - 32)*5/9 # i.e. 0</a:t>
            </a:r>
          </a:p>
          <a:p>
            <a:r>
              <a:rPr lang="en-US" dirty="0"/>
              <a:t>4. return(</a:t>
            </a:r>
            <a:r>
              <a:rPr lang="en-US" dirty="0" err="1"/>
              <a:t>new_temp</a:t>
            </a:r>
            <a:r>
              <a:rPr lang="en-US" dirty="0"/>
              <a:t>) sends </a:t>
            </a:r>
            <a:r>
              <a:rPr lang="en-US" dirty="0" err="1"/>
              <a:t>new_temp</a:t>
            </a:r>
            <a:r>
              <a:rPr lang="en-US" dirty="0"/>
              <a:t> back to the console</a:t>
            </a:r>
          </a:p>
        </p:txBody>
      </p:sp>
    </p:spTree>
    <p:extLst>
      <p:ext uri="{BB962C8B-B14F-4D97-AF65-F5344CB8AC3E}">
        <p14:creationId xmlns:p14="http://schemas.microsoft.com/office/powerpoint/2010/main" val="490300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Next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988093"/>
            <a:ext cx="10515600" cy="4644377"/>
          </a:xfrm>
        </p:spPr>
        <p:txBody>
          <a:bodyPr>
            <a:normAutofit/>
          </a:bodyPr>
          <a:lstStyle/>
          <a:p>
            <a:r>
              <a:rPr lang="en-US" dirty="0"/>
              <a:t>In the zoom session we will do many more examples of writing and using simple functions. </a:t>
            </a:r>
          </a:p>
          <a:p>
            <a:r>
              <a:rPr lang="en-US" dirty="0"/>
              <a:t>For additional practice with todays topics: Complete swirl lessons (~15 Mins Each)</a:t>
            </a:r>
          </a:p>
          <a:p>
            <a:pPr lvl="1"/>
            <a:r>
              <a:rPr lang="en-US" dirty="0"/>
              <a:t>7: Matrices and Dataframes,</a:t>
            </a:r>
          </a:p>
          <a:p>
            <a:pPr lvl="1"/>
            <a:r>
              <a:rPr lang="en-US" dirty="0"/>
              <a:t>8: Logic,</a:t>
            </a:r>
          </a:p>
          <a:p>
            <a:pPr lvl="1"/>
            <a:r>
              <a:rPr lang="en-US" dirty="0"/>
              <a:t>9: Functions</a:t>
            </a:r>
          </a:p>
          <a:p>
            <a:pPr marL="0" indent="0">
              <a:buNone/>
            </a:pPr>
            <a:r>
              <a:rPr lang="en-US" dirty="0"/>
              <a:t>All in the swirl course “R Programming”.</a:t>
            </a:r>
          </a:p>
          <a:p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3 - Introduction to R Programming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20110C-898C-4CEB-885C-FAF27A428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11</a:t>
            </a:fld>
            <a:endParaRPr lang="en-US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EEB4752-5652-E945-9361-BA183E0D7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088" y="2933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60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Specifics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3 - Introduction to R Programming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20110C-898C-4CEB-885C-FAF27A428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2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898F757-7E52-2A43-9EB9-77681EE2D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Outline for today: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Misc. Course Updates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Topic: Lists and Matrices [5 Mins Each]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Topic: Dataframes [15 Mins]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Topic: Functions in R [15 Mins]</a:t>
            </a:r>
          </a:p>
        </p:txBody>
      </p:sp>
    </p:spTree>
    <p:extLst>
      <p:ext uri="{BB962C8B-B14F-4D97-AF65-F5344CB8AC3E}">
        <p14:creationId xmlns:p14="http://schemas.microsoft.com/office/powerpoint/2010/main" val="528243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Topic: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988079"/>
            <a:ext cx="10515600" cy="484270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Lists are more general than vectors and can contain multiple data types. We won’t see them too often but they are important to know.</a:t>
            </a:r>
          </a:p>
          <a:p>
            <a:r>
              <a:rPr lang="en-US" dirty="0"/>
              <a:t>Lists are made using the function list(), and the list's elements can be accessed using brackets.</a:t>
            </a:r>
          </a:p>
          <a:p>
            <a:pPr lvl="1"/>
            <a:r>
              <a:rPr lang="en-US" dirty="0"/>
              <a:t>Example:</a:t>
            </a:r>
          </a:p>
          <a:p>
            <a:pPr marL="914400" lvl="2" indent="0">
              <a:buNone/>
            </a:pPr>
            <a:r>
              <a:rPr lang="en-US" dirty="0"/>
              <a:t>&gt; </a:t>
            </a:r>
            <a:r>
              <a:rPr lang="en-US" dirty="0" err="1"/>
              <a:t>test_list</a:t>
            </a:r>
            <a:r>
              <a:rPr lang="en-US" dirty="0"/>
              <a:t> = list(5, “5”)</a:t>
            </a:r>
          </a:p>
          <a:p>
            <a:pPr marL="914400" lvl="2" indent="0">
              <a:buNone/>
            </a:pPr>
            <a:r>
              <a:rPr lang="en-US" dirty="0"/>
              <a:t>&gt; </a:t>
            </a:r>
            <a:r>
              <a:rPr lang="en-US" dirty="0" err="1"/>
              <a:t>test_vec</a:t>
            </a:r>
            <a:r>
              <a:rPr lang="en-US" dirty="0"/>
              <a:t> = c(5, “5”)</a:t>
            </a:r>
          </a:p>
          <a:p>
            <a:pPr marL="914400" lvl="2" indent="0">
              <a:buNone/>
            </a:pPr>
            <a:r>
              <a:rPr lang="en-US" dirty="0"/>
              <a:t>&gt; c(</a:t>
            </a:r>
            <a:r>
              <a:rPr lang="en-US" dirty="0" err="1"/>
              <a:t>typeof</a:t>
            </a:r>
            <a:r>
              <a:rPr lang="en-US" dirty="0"/>
              <a:t>(</a:t>
            </a:r>
            <a:r>
              <a:rPr lang="en-US" dirty="0" err="1"/>
              <a:t>test_list</a:t>
            </a:r>
            <a:r>
              <a:rPr lang="en-US" dirty="0"/>
              <a:t>[1]), </a:t>
            </a:r>
            <a:r>
              <a:rPr lang="en-US" dirty="0" err="1"/>
              <a:t>typeof</a:t>
            </a:r>
            <a:r>
              <a:rPr lang="en-US" dirty="0"/>
              <a:t>(</a:t>
            </a:r>
            <a:r>
              <a:rPr lang="en-US" dirty="0" err="1"/>
              <a:t>test_vec</a:t>
            </a:r>
            <a:r>
              <a:rPr lang="en-US" dirty="0"/>
              <a:t>[1])) </a:t>
            </a:r>
          </a:p>
          <a:p>
            <a:r>
              <a:rPr lang="en-US" dirty="0"/>
              <a:t>We can flexibly add and remove from lists as well</a:t>
            </a:r>
          </a:p>
          <a:p>
            <a:pPr lvl="1"/>
            <a:r>
              <a:rPr lang="en-US" dirty="0"/>
              <a:t>Example Cont.:</a:t>
            </a:r>
          </a:p>
          <a:p>
            <a:pPr marL="914400" lvl="2" indent="0">
              <a:buNone/>
            </a:pPr>
            <a:r>
              <a:rPr lang="en-US" dirty="0"/>
              <a:t>&gt; </a:t>
            </a:r>
            <a:r>
              <a:rPr lang="en-US" dirty="0" err="1"/>
              <a:t>test_list</a:t>
            </a:r>
            <a:r>
              <a:rPr lang="en-US" dirty="0"/>
              <a:t>[3] = 6 # adds six in the previously undefined sixth position</a:t>
            </a:r>
          </a:p>
          <a:p>
            <a:pPr marL="914400" lvl="2" indent="0">
              <a:buNone/>
            </a:pPr>
            <a:r>
              <a:rPr lang="en-US" dirty="0"/>
              <a:t>&gt; </a:t>
            </a:r>
            <a:r>
              <a:rPr lang="en-US" dirty="0" err="1"/>
              <a:t>test_list</a:t>
            </a:r>
            <a:r>
              <a:rPr lang="en-US" dirty="0"/>
              <a:t>[3] = NULL # removes the newly added third element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3 - Introduction to R Programming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20110C-898C-4CEB-885C-FAF27A428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67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Topic: Matrices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2" y="1142458"/>
            <a:ext cx="10515600" cy="52138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this class we’ll be interested in data that is primarily </a:t>
            </a:r>
            <a:r>
              <a:rPr lang="en-US" u="sng" dirty="0"/>
              <a:t>multidimensional</a:t>
            </a:r>
            <a:r>
              <a:rPr lang="en-US" dirty="0"/>
              <a:t> i.e. each observation corresponds to a row of features. The most natural representation of this is a Matrix.</a:t>
            </a:r>
            <a:endParaRPr lang="en-US" u="sng" dirty="0"/>
          </a:p>
          <a:p>
            <a:r>
              <a:rPr lang="en-US" dirty="0"/>
              <a:t>In R we can build matrices (col by col) out of long vectors using the function matrix(vector, int </a:t>
            </a:r>
            <a:r>
              <a:rPr lang="en-US" dirty="0" err="1"/>
              <a:t>num_rows</a:t>
            </a:r>
            <a:r>
              <a:rPr lang="en-US" dirty="0"/>
              <a:t>, int </a:t>
            </a:r>
            <a:r>
              <a:rPr lang="en-US" dirty="0" err="1"/>
              <a:t>num_cols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Example: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We index matrices like vectors, with a comma separating rows and columns e.g. mat_2x2[1,1] = 11, mat_2x2[1,2] = 21</a:t>
            </a:r>
          </a:p>
          <a:p>
            <a:pPr lvl="1"/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3 - Introduction to R Programming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20110C-898C-4CEB-885C-FAF27A428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6174C34F-C5AC-2946-8C0F-90E9A541EA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855" y="3286497"/>
            <a:ext cx="3514401" cy="164176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1D0A4DA-43FF-2444-88F9-54AD52C6930B}"/>
              </a:ext>
            </a:extLst>
          </p:cNvPr>
          <p:cNvSpPr txBox="1"/>
          <p:nvPr/>
        </p:nvSpPr>
        <p:spPr>
          <a:xfrm>
            <a:off x="4583877" y="4263243"/>
            <a:ext cx="802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Row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8DC3B7-6F76-E549-BC47-CFFA9E002BDD}"/>
              </a:ext>
            </a:extLst>
          </p:cNvPr>
          <p:cNvSpPr txBox="1"/>
          <p:nvPr/>
        </p:nvSpPr>
        <p:spPr>
          <a:xfrm>
            <a:off x="4583877" y="4543839"/>
            <a:ext cx="802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Row 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CF6270-DB59-6C43-A2AB-C553FB9DE222}"/>
              </a:ext>
            </a:extLst>
          </p:cNvPr>
          <p:cNvSpPr txBox="1"/>
          <p:nvPr/>
        </p:nvSpPr>
        <p:spPr>
          <a:xfrm>
            <a:off x="3982582" y="4797633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Co1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EF7560-D4F6-5D47-A8A8-5306862BBEC2}"/>
              </a:ext>
            </a:extLst>
          </p:cNvPr>
          <p:cNvSpPr txBox="1"/>
          <p:nvPr/>
        </p:nvSpPr>
        <p:spPr>
          <a:xfrm>
            <a:off x="3214559" y="4807491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Co1 1</a:t>
            </a:r>
          </a:p>
        </p:txBody>
      </p:sp>
    </p:spTree>
    <p:extLst>
      <p:ext uri="{BB962C8B-B14F-4D97-AF65-F5344CB8AC3E}">
        <p14:creationId xmlns:p14="http://schemas.microsoft.com/office/powerpoint/2010/main" val="3132080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Topic: Matrices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2" y="1142458"/>
            <a:ext cx="10515600" cy="2415592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Indexing matrices is slightly more complicated that just vectors. In R we can pass a vector of rows indices in the first component of the brackets and a vector column indices in the second component. </a:t>
            </a:r>
            <a:r>
              <a:rPr lang="en-US" b="1"/>
              <a:t>R will return the intersection of the specified rows and columns!</a:t>
            </a:r>
          </a:p>
          <a:p>
            <a:r>
              <a:rPr lang="en-US"/>
              <a:t>We can also specify all rows or all columns by leaving it blank!</a:t>
            </a:r>
          </a:p>
          <a:p>
            <a:r>
              <a:rPr lang="en-US"/>
              <a:t>Examples:</a:t>
            </a:r>
          </a:p>
          <a:p>
            <a:pPr lvl="1"/>
            <a:endParaRPr lang="en-US"/>
          </a:p>
          <a:p>
            <a:pPr marL="971550" lvl="1" indent="-514350">
              <a:buFont typeface="+mj-lt"/>
              <a:buAutoNum type="arabicPeriod"/>
            </a:pPr>
            <a:endParaRPr lang="en-US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3 - Introduction to R Programming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20110C-898C-4CEB-885C-FAF27A428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5</a:t>
            </a:fld>
            <a:endParaRPr lang="en-US"/>
          </a:p>
        </p:txBody>
      </p:sp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F7D041D5-81EA-0143-9F14-D80AAEC164C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70127"/>
          <a:stretch/>
        </p:blipFill>
        <p:spPr>
          <a:xfrm>
            <a:off x="638961" y="3568885"/>
            <a:ext cx="6501637" cy="1744790"/>
          </a:xfrm>
          <a:prstGeom prst="rect">
            <a:avLst/>
          </a:prstGeom>
        </p:spPr>
      </p:pic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2C347AA6-FC57-CD41-8CA6-6C56F12F58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71" b="24925"/>
          <a:stretch/>
        </p:blipFill>
        <p:spPr>
          <a:xfrm>
            <a:off x="4577723" y="3600197"/>
            <a:ext cx="5829027" cy="2415592"/>
          </a:xfrm>
          <a:prstGeom prst="rect">
            <a:avLst/>
          </a:prstGeom>
        </p:spPr>
      </p:pic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6284D564-817B-1348-B802-308C01C2459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776" r="52744" b="20263"/>
          <a:stretch/>
        </p:blipFill>
        <p:spPr>
          <a:xfrm>
            <a:off x="8954427" y="3612072"/>
            <a:ext cx="3038404" cy="286539"/>
          </a:xfrm>
          <a:prstGeom prst="rect">
            <a:avLst/>
          </a:prstGeom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82625B8C-547B-1F47-A134-4403E39ADC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419" r="52744"/>
          <a:stretch/>
        </p:blipFill>
        <p:spPr>
          <a:xfrm>
            <a:off x="8954427" y="3944708"/>
            <a:ext cx="3038404" cy="842211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F5DFF75-38A9-4D45-9BC9-9DA6FF65D998}"/>
              </a:ext>
            </a:extLst>
          </p:cNvPr>
          <p:cNvCxnSpPr>
            <a:cxnSpLocks/>
          </p:cNvCxnSpPr>
          <p:nvPr/>
        </p:nvCxnSpPr>
        <p:spPr>
          <a:xfrm>
            <a:off x="4465428" y="3580760"/>
            <a:ext cx="0" cy="24350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9F25079-7594-A047-8D95-B4215288E99A}"/>
              </a:ext>
            </a:extLst>
          </p:cNvPr>
          <p:cNvCxnSpPr/>
          <p:nvPr/>
        </p:nvCxnSpPr>
        <p:spPr>
          <a:xfrm>
            <a:off x="8954427" y="3612072"/>
            <a:ext cx="0" cy="240371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0930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Topic: Dataframes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1" y="1142458"/>
            <a:ext cx="10700657" cy="2740773"/>
          </a:xfrm>
        </p:spPr>
        <p:txBody>
          <a:bodyPr>
            <a:normAutofit/>
          </a:bodyPr>
          <a:lstStyle/>
          <a:p>
            <a:r>
              <a:rPr lang="en-US" dirty="0"/>
              <a:t>While matrices are good, they lack several features that are helpful for representing data. The major data structure we’ll use in this class is what’s called a </a:t>
            </a:r>
            <a:r>
              <a:rPr lang="en-US" u="sng" dirty="0" err="1"/>
              <a:t>DataFrame</a:t>
            </a:r>
            <a:r>
              <a:rPr lang="en-US" u="sng" dirty="0"/>
              <a:t> (df)</a:t>
            </a:r>
            <a:r>
              <a:rPr lang="en-US" dirty="0"/>
              <a:t>. </a:t>
            </a:r>
            <a:r>
              <a:rPr lang="en-US" dirty="0" err="1"/>
              <a:t>DataFrames</a:t>
            </a:r>
            <a:r>
              <a:rPr lang="en-US" dirty="0"/>
              <a:t> can be accessed similarly to matrices and can contain multiple data types.</a:t>
            </a:r>
          </a:p>
          <a:p>
            <a:r>
              <a:rPr lang="en-US" dirty="0"/>
              <a:t>We can make a </a:t>
            </a:r>
            <a:r>
              <a:rPr lang="en-US" dirty="0" err="1"/>
              <a:t>DataFrame</a:t>
            </a:r>
            <a:r>
              <a:rPr lang="en-US" dirty="0"/>
              <a:t> (df) out of (equal length!) vectors using the command </a:t>
            </a:r>
            <a:r>
              <a:rPr lang="en-US" dirty="0" err="1"/>
              <a:t>data.frame</a:t>
            </a:r>
            <a:r>
              <a:rPr lang="en-US" dirty="0"/>
              <a:t>().</a:t>
            </a:r>
          </a:p>
          <a:p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3 - Introduction to R Programming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20110C-898C-4CEB-885C-FAF27A428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D1400470-87F5-EE49-AF3E-D6BC2AE746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116" y="3596156"/>
            <a:ext cx="6471682" cy="285906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1447492-EB2B-E044-8CEC-072DF50675B2}"/>
              </a:ext>
            </a:extLst>
          </p:cNvPr>
          <p:cNvSpPr txBox="1"/>
          <p:nvPr/>
        </p:nvSpPr>
        <p:spPr>
          <a:xfrm>
            <a:off x="838201" y="3798681"/>
            <a:ext cx="40439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Example: Gradebook df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We make a df out of three length-three vectors containing different information about students</a:t>
            </a:r>
          </a:p>
        </p:txBody>
      </p:sp>
    </p:spTree>
    <p:extLst>
      <p:ext uri="{BB962C8B-B14F-4D97-AF65-F5344CB8AC3E}">
        <p14:creationId xmlns:p14="http://schemas.microsoft.com/office/powerpoint/2010/main" val="2812472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Topic: Dataframes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263" y="1108598"/>
            <a:ext cx="5155250" cy="4152171"/>
          </a:xfrm>
        </p:spPr>
        <p:txBody>
          <a:bodyPr>
            <a:normAutofit/>
          </a:bodyPr>
          <a:lstStyle/>
          <a:p>
            <a:r>
              <a:rPr lang="en-US" dirty="0"/>
              <a:t>Accessing Dataframes: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Dataframes inherit column names e.g. </a:t>
            </a:r>
          </a:p>
          <a:p>
            <a:pPr marL="914400" lvl="2" indent="0">
              <a:buNone/>
            </a:pPr>
            <a:r>
              <a:rPr lang="en-US" dirty="0"/>
              <a:t>&gt; </a:t>
            </a:r>
            <a:r>
              <a:rPr lang="en-US" dirty="0" err="1"/>
              <a:t>gradebook$grades</a:t>
            </a:r>
            <a:r>
              <a:rPr lang="en-US" dirty="0"/>
              <a:t> # returns vector of grades</a:t>
            </a:r>
          </a:p>
          <a:p>
            <a:pPr marL="914400" lvl="2" indent="0">
              <a:buNone/>
            </a:pPr>
            <a:r>
              <a:rPr lang="en-US" dirty="0"/>
              <a:t>&gt; names(gradebook) # returns the names of all the columns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Dataframes can be subsetted like matrices</a:t>
            </a:r>
          </a:p>
          <a:p>
            <a:pPr marL="914400" lvl="2" indent="0">
              <a:buNone/>
            </a:pPr>
            <a:r>
              <a:rPr lang="en-US" dirty="0"/>
              <a:t>&gt; gradebook[grades &gt; 98, ]</a:t>
            </a:r>
          </a:p>
          <a:p>
            <a:pPr marL="914400" lvl="2" indent="0">
              <a:buNone/>
            </a:pPr>
            <a:r>
              <a:rPr lang="en-US" dirty="0"/>
              <a:t>&gt; gradebook[1:2, 2:3]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3 - Introduction to R Programming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20110C-898C-4CEB-885C-FAF27A428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FD0AF1F2-4597-224C-944A-9658153472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1513" y="946484"/>
            <a:ext cx="6464122" cy="2855726"/>
          </a:xfrm>
          <a:prstGeom prst="rect">
            <a:avLst/>
          </a:prstGeom>
        </p:spPr>
      </p:pic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E141F851-8F4C-F941-A2BE-4CE4CB9B9E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1512" y="3836070"/>
            <a:ext cx="5777623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495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Topic: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2953" y="1026695"/>
            <a:ext cx="10515600" cy="583130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Finally in R you can write your own functions! This can be immensely helpful but is more involved than previous code we’ve looked at so far.</a:t>
            </a:r>
          </a:p>
          <a:p>
            <a:r>
              <a:rPr lang="en-US" dirty="0"/>
              <a:t>As a beginner, I highly recommend that each time you write a function, you do it in the R Notebook as its own separate chunk.</a:t>
            </a:r>
          </a:p>
          <a:p>
            <a:r>
              <a:rPr lang="en-US" dirty="0"/>
              <a:t>The syntax for a function is:</a:t>
            </a:r>
          </a:p>
          <a:p>
            <a:pPr marL="0" indent="0">
              <a:buNone/>
            </a:pPr>
            <a:r>
              <a:rPr lang="en-US" dirty="0" err="1"/>
              <a:t>function_name</a:t>
            </a:r>
            <a:r>
              <a:rPr lang="en-US" dirty="0"/>
              <a:t> &lt;- function(arg_1, arg_2, ...) { </a:t>
            </a:r>
          </a:p>
          <a:p>
            <a:pPr marL="457200" lvl="1" indent="0">
              <a:buNone/>
            </a:pPr>
            <a:r>
              <a:rPr lang="en-US" sz="2800" dirty="0"/>
              <a:t>Function body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r>
              <a:rPr lang="en-US" dirty="0"/>
              <a:t>Note function is a special keyword. This syntax will let you build functions exactly like the ones we’ve been using in R e.g. mean(), or </a:t>
            </a:r>
            <a:r>
              <a:rPr lang="en-US" dirty="0" err="1"/>
              <a:t>sd</a:t>
            </a:r>
            <a:r>
              <a:rPr lang="en-US" dirty="0"/>
              <a:t>().</a:t>
            </a:r>
          </a:p>
          <a:p>
            <a:r>
              <a:rPr lang="en-US" dirty="0"/>
              <a:t>In general, any time you’re </a:t>
            </a:r>
            <a:r>
              <a:rPr lang="en-US" u="sng" dirty="0"/>
              <a:t>repeating </a:t>
            </a:r>
            <a:r>
              <a:rPr lang="en-US" dirty="0"/>
              <a:t>a piece of computation many times a function may we warranted!</a:t>
            </a:r>
            <a:br>
              <a:rPr lang="en-US" dirty="0"/>
            </a:br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3 - Introduction to R Programming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20110C-898C-4CEB-885C-FAF27A428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7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B516-FE91-4FBD-9714-3ABA8A7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Topic: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4D62-BC71-4DBF-940F-BA37E9D7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2" y="1142458"/>
            <a:ext cx="10515600" cy="971371"/>
          </a:xfrm>
        </p:spPr>
        <p:txBody>
          <a:bodyPr>
            <a:normAutofit/>
          </a:bodyPr>
          <a:lstStyle/>
          <a:p>
            <a:r>
              <a:rPr lang="en-US" dirty="0"/>
              <a:t>Let’s demonstrate by example.</a:t>
            </a:r>
            <a:endParaRPr lang="en-US" u="sng" dirty="0"/>
          </a:p>
          <a:p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EDD88-99D6-49CD-83AD-04A1C9B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3 - Introduction to R Programming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20110C-898C-4CEB-885C-FAF27A428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F2EF2-CB2B-4084-BC01-DB6798D023B4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D7749C52-55A3-6F4F-A7F8-EBBA142BB6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602" y="1614129"/>
            <a:ext cx="8688198" cy="472591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C0E4D7D-591C-F14B-9203-282382D47B50}"/>
              </a:ext>
            </a:extLst>
          </p:cNvPr>
          <p:cNvSpPr txBox="1"/>
          <p:nvPr/>
        </p:nvSpPr>
        <p:spPr>
          <a:xfrm>
            <a:off x="435749" y="2585500"/>
            <a:ext cx="22298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our function, it takes in no arguments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410B63-094C-554C-AF47-FE689E84A284}"/>
              </a:ext>
            </a:extLst>
          </p:cNvPr>
          <p:cNvSpPr txBox="1"/>
          <p:nvPr/>
        </p:nvSpPr>
        <p:spPr>
          <a:xfrm>
            <a:off x="435748" y="3797396"/>
            <a:ext cx="22298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we run the block from the notebook, it is sent down to the console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4A7D4E-0F39-4045-BA95-2E07443C93C9}"/>
              </a:ext>
            </a:extLst>
          </p:cNvPr>
          <p:cNvSpPr txBox="1"/>
          <p:nvPr/>
        </p:nvSpPr>
        <p:spPr>
          <a:xfrm>
            <a:off x="4067373" y="4744172"/>
            <a:ext cx="22298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&lt;- Here we use our newly defined function. It simply runs the code in the function body!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1A0705-DAC8-DE43-9D5D-6577491DDED5}"/>
              </a:ext>
            </a:extLst>
          </p:cNvPr>
          <p:cNvSpPr txBox="1"/>
          <p:nvPr/>
        </p:nvSpPr>
        <p:spPr>
          <a:xfrm>
            <a:off x="6380747" y="859163"/>
            <a:ext cx="22298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 that once we run (“compile”) our function it is stored in the Env tab just like variables!     </a:t>
            </a:r>
            <a:r>
              <a:rPr lang="en-US" dirty="0">
                <a:sym typeface="Wingdings" pitchFamily="2" charset="2"/>
              </a:rPr>
              <a:t>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048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ambria Math"/>
        <a:ea typeface=""/>
        <a:cs typeface=""/>
      </a:majorFont>
      <a:minorFont>
        <a:latin typeface="Cambria Math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7537</TotalTime>
  <Words>1025</Words>
  <Application>Microsoft Macintosh PowerPoint</Application>
  <PresentationFormat>Widescreen</PresentationFormat>
  <Paragraphs>124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 Math</vt:lpstr>
      <vt:lpstr>Office Theme</vt:lpstr>
      <vt:lpstr>BUSQOM 1080: Data Analysis for Business</vt:lpstr>
      <vt:lpstr>Course Specifics</vt:lpstr>
      <vt:lpstr>Topic: Lists</vt:lpstr>
      <vt:lpstr>Topic: Matrices</vt:lpstr>
      <vt:lpstr>Topic: Matrices</vt:lpstr>
      <vt:lpstr>Topic: Dataframes</vt:lpstr>
      <vt:lpstr>Topic: Dataframes</vt:lpstr>
      <vt:lpstr>Topic: Functions</vt:lpstr>
      <vt:lpstr>Topic: Functions</vt:lpstr>
      <vt:lpstr>Topic: Functions</vt:lpstr>
      <vt:lpstr>For Next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BUSQOM 1080 Data Analysis for Business</dc:title>
  <dc:creator>Foster, Krista M;Hamilton, Michael</dc:creator>
  <cp:lastModifiedBy>Hamilton, Michael</cp:lastModifiedBy>
  <cp:revision>82</cp:revision>
  <dcterms:created xsi:type="dcterms:W3CDTF">2017-08-28T15:13:23Z</dcterms:created>
  <dcterms:modified xsi:type="dcterms:W3CDTF">2020-11-15T14:38:10Z</dcterms:modified>
</cp:coreProperties>
</file>